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  <p:sldMasterId id="2147483797" r:id="rId5"/>
    <p:sldMasterId id="2147483819" r:id="rId6"/>
  </p:sldMasterIdLst>
  <p:notesMasterIdLst>
    <p:notesMasterId r:id="rId17"/>
  </p:notesMasterIdLst>
  <p:handoutMasterIdLst>
    <p:handoutMasterId r:id="rId18"/>
  </p:handoutMasterIdLst>
  <p:sldIdLst>
    <p:sldId id="402" r:id="rId7"/>
    <p:sldId id="3164" r:id="rId8"/>
    <p:sldId id="345" r:id="rId9"/>
    <p:sldId id="387" r:id="rId10"/>
    <p:sldId id="309" r:id="rId11"/>
    <p:sldId id="391" r:id="rId12"/>
    <p:sldId id="474" r:id="rId13"/>
    <p:sldId id="308" r:id="rId14"/>
    <p:sldId id="3165" r:id="rId15"/>
    <p:sldId id="404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3"/>
    <a:srgbClr val="E98B0D"/>
    <a:srgbClr val="9BD49E"/>
    <a:srgbClr val="F9D24E"/>
    <a:srgbClr val="E2973C"/>
    <a:srgbClr val="F6A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17/05/2024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17/05/2024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 txBox="1">
            <a:spLocks noGrp="1" noChangeArrowheads="1"/>
          </p:cNvSpPr>
          <p:nvPr/>
        </p:nvSpPr>
        <p:spPr bwMode="auto">
          <a:xfrm>
            <a:off x="3524051" y="7427888"/>
            <a:ext cx="2691642" cy="3869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41030" rIns="78903" bIns="41030" anchor="b"/>
          <a:lstStyle/>
          <a:p>
            <a:pPr algn="r">
              <a:buSzPct val="100000"/>
              <a:tabLst>
                <a:tab pos="634643" algn="l"/>
                <a:tab pos="1269286" algn="l"/>
                <a:tab pos="1903929" algn="l"/>
                <a:tab pos="2538573" algn="l"/>
              </a:tabLst>
            </a:pPr>
            <a:fld id="{1E31BDCE-060C-4E96-AF19-BB7A626363B4}" type="slidenum">
              <a:rPr lang="it-IT" altLang="it-IT" sz="1100">
                <a:solidFill>
                  <a:srgbClr val="000000"/>
                </a:solidFill>
                <a:latin typeface="Times New Roman" pitchFamily="18" charset="0"/>
              </a:rPr>
              <a:pPr algn="r">
                <a:buSzPct val="100000"/>
                <a:tabLst>
                  <a:tab pos="634643" algn="l"/>
                  <a:tab pos="1269286" algn="l"/>
                  <a:tab pos="1903929" algn="l"/>
                  <a:tab pos="2538573" algn="l"/>
                </a:tabLst>
              </a:pPr>
              <a:t>4</a:t>
            </a:fld>
            <a:endParaRPr lang="it-IT" altLang="it-IT" sz="11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595313"/>
            <a:ext cx="5207000" cy="2930525"/>
          </a:xfrm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2145" y="3714623"/>
            <a:ext cx="4977163" cy="3519116"/>
          </a:xfrm>
          <a:noFill/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0889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389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8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580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8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73858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0408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04625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91883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2366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61934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194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332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7511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55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88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0497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56520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0271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37946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42532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32443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6567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8706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44006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44308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7C59296-5D6E-160A-00A8-C947A89C8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8"/>
          <a:stretch/>
        </p:blipFill>
        <p:spPr>
          <a:xfrm>
            <a:off x="-325240" y="-3841"/>
            <a:ext cx="5387039" cy="6858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65185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55640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30813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16370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29668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37976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93326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23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146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5362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9294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7204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3780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58629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48240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83828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51743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616060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8381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213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9228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. Content Tru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2000"/>
            <a:ext cx="10896000" cy="972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A811B-2EBD-4900-905E-5BE20644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7DD42-50DC-4727-B3D6-62052EA9E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99" y="648000"/>
            <a:ext cx="10896001" cy="324000"/>
          </a:xfrm>
        </p:spPr>
        <p:txBody>
          <a:bodyPr/>
          <a:lstStyle>
            <a:lvl1pPr marL="0" indent="0">
              <a:buNone/>
              <a:defRPr sz="1400" b="1" cap="all" baseline="0"/>
            </a:lvl1pPr>
          </a:lstStyle>
          <a:p>
            <a:pPr lvl="0"/>
            <a:r>
              <a:rPr lang="en-GB" dirty="0"/>
              <a:t>Click to add trumpet</a:t>
            </a:r>
          </a:p>
        </p:txBody>
      </p:sp>
    </p:spTree>
    <p:extLst>
      <p:ext uri="{BB962C8B-B14F-4D97-AF65-F5344CB8AC3E}">
        <p14:creationId xmlns:p14="http://schemas.microsoft.com/office/powerpoint/2010/main" val="37713289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71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062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759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973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53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27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36052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9" r:id="rId6"/>
    <p:sldLayoutId id="2147483760" r:id="rId7"/>
    <p:sldLayoutId id="2147483761" r:id="rId8"/>
    <p:sldLayoutId id="2147483762" r:id="rId9"/>
    <p:sldLayoutId id="214748381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17/05/2024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7223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17/05/2024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4577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  <p:sldLayoutId id="2147483842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Prokopowicz%20GP%5bAuthor%5d&amp;cauthor=true&amp;cauthor_uid=29803410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ncbi.nlm.nih.gov/pubmed/?term=Canner%20JK%5bAuthor%5d&amp;cauthor=true&amp;cauthor_uid=29803410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www.ncbi.nlm.nih.gov/pubmed/?term=Alsulaim%20HA%5bAuthor%5d&amp;cauthor=true&amp;cauthor_uid=29803410" TargetMode="External"/><Relationship Id="rId5" Type="http://schemas.openxmlformats.org/officeDocument/2006/relationships/hyperlink" Target="https://www.ncbi.nlm.nih.gov/pubmed/?term=Tang%20L%5bAuthor%5d&amp;cauthor=true&amp;cauthor_uid=29803410" TargetMode="External"/><Relationship Id="rId4" Type="http://schemas.openxmlformats.org/officeDocument/2006/relationships/hyperlink" Target="https://www.ncbi.nlm.nih.gov/pubmed/29803410" TargetMode="External"/><Relationship Id="rId9" Type="http://schemas.openxmlformats.org/officeDocument/2006/relationships/hyperlink" Target="https://www.ncbi.nlm.nih.gov/pubmed/?term=Steele%20KE%5bAuthor%5d&amp;cauthor=true&amp;cauthor_uid=2980341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-371580"/>
            <a:ext cx="4526280" cy="3227514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/>
              <a:t>POTENZIARE </a:t>
            </a:r>
            <a:br>
              <a:rPr lang="it-IT" sz="4800" dirty="0" smtClean="0"/>
            </a:br>
            <a:r>
              <a:rPr lang="it-IT" sz="4800" dirty="0" smtClean="0"/>
              <a:t>LA CULTURA DEL FOLLOW-UP</a:t>
            </a:r>
            <a:endParaRPr lang="it-IT" sz="48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3835169"/>
            <a:ext cx="4526280" cy="1279652"/>
          </a:xfrm>
        </p:spPr>
        <p:txBody>
          <a:bodyPr>
            <a:noAutofit/>
          </a:bodyPr>
          <a:lstStyle/>
          <a:p>
            <a:pPr algn="ctr"/>
            <a:r>
              <a:rPr lang="it-IT" sz="1800" b="1" dirty="0">
                <a:solidFill>
                  <a:srgbClr val="E98B0D"/>
                </a:solidFill>
              </a:rPr>
              <a:t>Maria Grazia Carbonelli</a:t>
            </a:r>
          </a:p>
          <a:p>
            <a:pPr algn="ctr"/>
            <a:r>
              <a:rPr lang="it-IT" sz="1800" dirty="0">
                <a:solidFill>
                  <a:srgbClr val="E98B0D"/>
                </a:solidFill>
              </a:rPr>
              <a:t>Dir. UO Dietologia e Nutrizione</a:t>
            </a:r>
          </a:p>
          <a:p>
            <a:pPr algn="ctr"/>
            <a:r>
              <a:rPr lang="it-IT" sz="1800" dirty="0">
                <a:solidFill>
                  <a:srgbClr val="E98B0D"/>
                </a:solidFill>
              </a:rPr>
              <a:t>Az. </a:t>
            </a:r>
            <a:r>
              <a:rPr lang="it-IT" sz="1800" dirty="0" err="1">
                <a:solidFill>
                  <a:srgbClr val="E98B0D"/>
                </a:solidFill>
              </a:rPr>
              <a:t>Osp</a:t>
            </a:r>
            <a:r>
              <a:rPr lang="it-IT" sz="1800" dirty="0">
                <a:solidFill>
                  <a:srgbClr val="E98B0D"/>
                </a:solidFill>
              </a:rPr>
              <a:t>. San Camillo Forlanini</a:t>
            </a:r>
          </a:p>
          <a:p>
            <a:pPr algn="ctr"/>
            <a:r>
              <a:rPr lang="it-IT" sz="1800" dirty="0">
                <a:solidFill>
                  <a:srgbClr val="E98B0D"/>
                </a:solidFill>
              </a:rPr>
              <a:t>Roma</a:t>
            </a:r>
          </a:p>
          <a:p>
            <a:pPr algn="ctr"/>
            <a:r>
              <a:rPr lang="it-IT" sz="1400" b="1" dirty="0">
                <a:solidFill>
                  <a:srgbClr val="003773"/>
                </a:solidFill>
              </a:rPr>
              <a:t>Consigliere Fondazione Sicob </a:t>
            </a:r>
          </a:p>
          <a:p>
            <a:pPr algn="ctr"/>
            <a:r>
              <a:rPr lang="it-IT" sz="1400" b="1" dirty="0">
                <a:solidFill>
                  <a:srgbClr val="003773"/>
                </a:solidFill>
              </a:rPr>
              <a:t>Vice segretario ADI nazionale</a:t>
            </a:r>
          </a:p>
          <a:p>
            <a:endParaRPr lang="it-IT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4170" y="-1560298"/>
            <a:ext cx="4526280" cy="3227514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744776"/>
              </p:ext>
            </p:extLst>
          </p:nvPr>
        </p:nvGraphicFramePr>
        <p:xfrm>
          <a:off x="7299287" y="2263322"/>
          <a:ext cx="3001913" cy="4242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4009928" imgH="5667139" progId="AcroExch.Document.DC">
                  <p:embed/>
                </p:oleObj>
              </mc:Choice>
              <mc:Fallback>
                <p:oleObj name="Acrobat Document" r:id="rId3" imgW="4009928" imgH="5667139" progId="AcroExch.Document.DC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99287" y="2263322"/>
                        <a:ext cx="3001913" cy="4242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6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3E03B0E-FBF4-371B-9F71-0D667BF437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3900" t="22933" r="35500"/>
          <a:stretch/>
        </p:blipFill>
        <p:spPr>
          <a:xfrm>
            <a:off x="1056694" y="1047782"/>
            <a:ext cx="3264288" cy="4624408"/>
          </a:xfrm>
          <a:prstGeom prst="rect">
            <a:avLst/>
          </a:prstGeom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3F09CB2-878C-5B94-043E-22ED693AB4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46914" y="511629"/>
            <a:ext cx="6487886" cy="2356505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E2BD62A-4190-7A46-8E09-5CD1D8970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970" y="3571790"/>
            <a:ext cx="6379029" cy="23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1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69"/>
    </mc:Choice>
    <mc:Fallback xmlns="">
      <p:transition spd="slow" advTm="4556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 idx="4294967295"/>
          </p:nvPr>
        </p:nvSpPr>
        <p:spPr>
          <a:xfrm>
            <a:off x="0" y="718878"/>
            <a:ext cx="12192000" cy="893762"/>
          </a:xfrm>
        </p:spPr>
        <p:txBody>
          <a:bodyPr>
            <a:normAutofit/>
          </a:bodyPr>
          <a:lstStyle/>
          <a:p>
            <a:pPr algn="ctr"/>
            <a:r>
              <a:rPr lang="it-IT" altLang="it-IT" sz="2800" dirty="0">
                <a:solidFill>
                  <a:srgbClr val="E98B0D"/>
                </a:solidFill>
                <a:cs typeface="Calibri" pitchFamily="34" charset="0"/>
              </a:rPr>
              <a:t>RUOLO </a:t>
            </a:r>
            <a:r>
              <a:rPr lang="it-IT" altLang="it-IT" sz="2800" dirty="0" smtClean="0">
                <a:solidFill>
                  <a:srgbClr val="E98B0D"/>
                </a:solidFill>
                <a:cs typeface="Calibri" pitchFamily="34" charset="0"/>
              </a:rPr>
              <a:t>DEL FOLLOW-UP NUTRIZIONALE</a:t>
            </a:r>
            <a:r>
              <a:rPr lang="it-IT" altLang="it-IT" sz="2800" dirty="0">
                <a:solidFill>
                  <a:srgbClr val="E98B0D"/>
                </a:solidFill>
                <a:cs typeface="Calibri" pitchFamily="34" charset="0"/>
              </a:rPr>
              <a:t/>
            </a:r>
            <a:br>
              <a:rPr lang="it-IT" altLang="it-IT" sz="2800" dirty="0">
                <a:solidFill>
                  <a:srgbClr val="E98B0D"/>
                </a:solidFill>
                <a:cs typeface="Calibri" pitchFamily="34" charset="0"/>
              </a:rPr>
            </a:br>
            <a:endParaRPr lang="it-IT" altLang="it-IT" sz="2800" dirty="0">
              <a:solidFill>
                <a:srgbClr val="E98B0D"/>
              </a:solidFill>
              <a:cs typeface="Calibri" pitchFamily="34" charset="0"/>
            </a:endParaRPr>
          </a:p>
        </p:txBody>
      </p:sp>
      <p:sp>
        <p:nvSpPr>
          <p:cNvPr id="21507" name="Segnaposto contenuto 3"/>
          <p:cNvSpPr>
            <a:spLocks noGrp="1"/>
          </p:cNvSpPr>
          <p:nvPr>
            <p:ph sz="half" idx="4294967295"/>
          </p:nvPr>
        </p:nvSpPr>
        <p:spPr>
          <a:xfrm>
            <a:off x="3184012" y="1882804"/>
            <a:ext cx="5384800" cy="2597755"/>
          </a:xfrm>
        </p:spPr>
        <p:txBody>
          <a:bodyPr>
            <a:normAutofit lnSpcReduction="10000"/>
          </a:bodyPr>
          <a:lstStyle/>
          <a:p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Gestione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nutrizionale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 post </a:t>
            </a:r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chirurgica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 per la </a:t>
            </a:r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perdita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 di peso</a:t>
            </a:r>
          </a:p>
          <a:p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Controllo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degli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effetti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collaterali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 (nausea, </a:t>
            </a:r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vomito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, </a:t>
            </a:r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reflusso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, </a:t>
            </a:r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stipsi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)</a:t>
            </a:r>
          </a:p>
          <a:p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Prevenzione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dei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 deficit </a:t>
            </a:r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nutrizionali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it-IT" altLang="it-IT" sz="1600" dirty="0" smtClean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e </a:t>
            </a:r>
            <a:r>
              <a:rPr lang="it-IT" altLang="it-IT" sz="1600" dirty="0" smtClean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della </a:t>
            </a:r>
            <a:r>
              <a:rPr lang="it-IT" altLang="it-IT" sz="1600" dirty="0" err="1" smtClean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sarcopenia</a:t>
            </a:r>
            <a:endParaRPr lang="it-IT" altLang="it-IT" sz="1600" dirty="0" smtClean="0">
              <a:solidFill>
                <a:srgbClr val="003773"/>
              </a:solidFill>
              <a:latin typeface="Trebuchet MS" pitchFamily="34" charset="0"/>
              <a:cs typeface="Calibri" pitchFamily="34" charset="0"/>
            </a:endParaRPr>
          </a:p>
          <a:p>
            <a:r>
              <a:rPr lang="it-IT" altLang="it-IT" sz="1600" dirty="0" smtClean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Prevenzione del recupero del peso</a:t>
            </a:r>
            <a:endParaRPr altLang="it-IT" sz="1600" dirty="0">
              <a:solidFill>
                <a:srgbClr val="003773"/>
              </a:solidFill>
              <a:latin typeface="Trebuchet MS" pitchFamily="34" charset="0"/>
              <a:cs typeface="Calibri" pitchFamily="34" charset="0"/>
            </a:endParaRPr>
          </a:p>
          <a:p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Prevenzione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disturbi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 del </a:t>
            </a:r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comportamento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alimentare</a:t>
            </a: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 </a:t>
            </a:r>
            <a:b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</a:br>
            <a:r>
              <a:rPr altLang="it-IT" sz="1600" dirty="0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post-</a:t>
            </a:r>
            <a:r>
              <a:rPr altLang="it-IT" sz="1600" dirty="0" err="1">
                <a:solidFill>
                  <a:srgbClr val="003773"/>
                </a:solidFill>
                <a:latin typeface="Trebuchet MS" pitchFamily="34" charset="0"/>
                <a:cs typeface="Calibri" pitchFamily="34" charset="0"/>
              </a:rPr>
              <a:t>chirurgici</a:t>
            </a:r>
            <a:endParaRPr altLang="it-IT" sz="1600" dirty="0">
              <a:solidFill>
                <a:srgbClr val="003773"/>
              </a:solidFill>
              <a:latin typeface="Trebuchet MS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79681" y="2818376"/>
            <a:ext cx="10202880" cy="979303"/>
          </a:xfrm>
          <a:prstGeom prst="rect">
            <a:avLst/>
          </a:prstGeom>
          <a:noFill/>
          <a:ln>
            <a:noFill/>
          </a:ln>
        </p:spPr>
        <p:txBody>
          <a:bodyPr lIns="74396" tIns="37199" rIns="74396" bIns="37199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5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it-IT" altLang="it-IT" sz="1984" b="1" dirty="0">
                <a:solidFill>
                  <a:srgbClr val="002060"/>
                </a:solidFill>
              </a:rPr>
              <a:t>È riconosciuto in letteratura  e nelle comunità scientifiche che le tecniche chirurgiche utilizzate per combattere la grave obesità possano essere causa di deficit nutrizionali che hanno ripercussioni cliniche nel breve, </a:t>
            </a:r>
          </a:p>
          <a:p>
            <a:pPr algn="ct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it-IT" altLang="it-IT" sz="1984" b="1" dirty="0">
                <a:solidFill>
                  <a:srgbClr val="002060"/>
                </a:solidFill>
              </a:rPr>
              <a:t>medio e lungo termine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6081" y="1617290"/>
            <a:ext cx="3780479" cy="1123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1121" y="3842323"/>
            <a:ext cx="2876160" cy="8813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041" y="4006500"/>
            <a:ext cx="3308159" cy="1078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0640" y="332676"/>
            <a:ext cx="4525441" cy="11766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480" y="1712341"/>
            <a:ext cx="4076161" cy="969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27360" y="4837469"/>
            <a:ext cx="1829761" cy="161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9361" y="4837469"/>
            <a:ext cx="1914239" cy="161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7837440" y="4483192"/>
            <a:ext cx="220801" cy="233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3920640" y="5535942"/>
            <a:ext cx="4525441" cy="465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7180" name="Rettangolo 11"/>
          <p:cNvSpPr>
            <a:spLocks noChangeArrowheads="1"/>
          </p:cNvSpPr>
          <p:nvPr/>
        </p:nvSpPr>
        <p:spPr bwMode="auto">
          <a:xfrm>
            <a:off x="8113920" y="6539727"/>
            <a:ext cx="3002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b="1" dirty="0">
                <a:solidFill>
                  <a:srgbClr val="FFFFFF"/>
                </a:solidFill>
              </a:rPr>
              <a:t> Maria Grazia </a:t>
            </a:r>
            <a:r>
              <a:rPr lang="it-IT" altLang="it-IT" b="1" dirty="0" err="1">
                <a:solidFill>
                  <a:srgbClr val="FFFFFF"/>
                </a:solidFill>
              </a:rPr>
              <a:t>Carbonelli</a:t>
            </a:r>
            <a:r>
              <a:rPr lang="it-IT" altLang="it-IT" b="1" dirty="0">
                <a:solidFill>
                  <a:srgbClr val="FFFFFF"/>
                </a:solidFill>
              </a:rPr>
              <a:t> 2021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0EDB6C-26CF-4046-B319-94875518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E5A75F-9F02-4BE8-95F3-F1437CD575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ABE798-9CB4-4E81-A147-13289F23BA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50026C0-56DE-427C-8329-F02E0A81B9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078850"/>
            <a:ext cx="9144000" cy="343158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2388131-E737-4A07-A5FE-4501DDAFF8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0827" y="1004790"/>
            <a:ext cx="2017125" cy="2148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7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5"/>
          <p:cNvSpPr>
            <a:spLocks noChangeArrowheads="1"/>
          </p:cNvSpPr>
          <p:nvPr/>
        </p:nvSpPr>
        <p:spPr bwMode="auto">
          <a:xfrm>
            <a:off x="3888001" y="998026"/>
            <a:ext cx="4320000" cy="95338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it-IT" b="1" dirty="0" err="1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Carenza</a:t>
            </a:r>
            <a:r>
              <a:rPr lang="en-US" altLang="it-IT" b="1" dirty="0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b="1" dirty="0" err="1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altLang="it-IT" b="1" dirty="0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b="1" dirty="0" err="1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vit</a:t>
            </a:r>
            <a:r>
              <a:rPr lang="en-US" altLang="it-IT" b="1" dirty="0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B12</a:t>
            </a:r>
          </a:p>
          <a:p>
            <a:pPr algn="ctr"/>
            <a:r>
              <a:rPr lang="en-US" altLang="it-IT" b="1" dirty="0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US" altLang="it-IT" b="1" dirty="0" err="1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folati</a:t>
            </a:r>
            <a:r>
              <a:rPr lang="en-US" altLang="it-IT" b="1" dirty="0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8435" name="Oval 2"/>
          <p:cNvSpPr>
            <a:spLocks noChangeArrowheads="1"/>
          </p:cNvSpPr>
          <p:nvPr/>
        </p:nvSpPr>
        <p:spPr bwMode="auto">
          <a:xfrm>
            <a:off x="485761" y="1702259"/>
            <a:ext cx="2634240" cy="80936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it-IT" b="1">
                <a:solidFill>
                  <a:srgbClr val="FFFF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Anemia</a:t>
            </a:r>
          </a:p>
        </p:txBody>
      </p:sp>
      <p:sp>
        <p:nvSpPr>
          <p:cNvPr id="18436" name="Oval 3"/>
          <p:cNvSpPr>
            <a:spLocks noChangeArrowheads="1"/>
          </p:cNvSpPr>
          <p:nvPr/>
        </p:nvSpPr>
        <p:spPr bwMode="auto">
          <a:xfrm>
            <a:off x="2064001" y="2888943"/>
            <a:ext cx="8256000" cy="102538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it-IT" b="1" dirty="0">
                <a:solidFill>
                  <a:srgbClr val="00206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COMPLICANZE NUTRIZIONALI</a:t>
            </a:r>
          </a:p>
          <a:p>
            <a:pPr algn="ctr"/>
            <a:r>
              <a:rPr lang="en-US" altLang="it-IT" b="1" dirty="0">
                <a:solidFill>
                  <a:srgbClr val="00206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PIÚ FREQUENTI</a:t>
            </a:r>
          </a:p>
        </p:txBody>
      </p:sp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4023190" y="4930977"/>
            <a:ext cx="4416000" cy="86121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lIns="74799" tIns="36743" rIns="74799" bIns="36743" anchor="ctr"/>
          <a:lstStyle/>
          <a:p>
            <a:pPr algn="ctr"/>
            <a:r>
              <a:rPr lang="en-US" altLang="it-IT" b="1" dirty="0" err="1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Carenza</a:t>
            </a:r>
            <a:r>
              <a:rPr lang="en-US" altLang="it-IT" b="1" dirty="0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b="1" dirty="0" err="1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altLang="it-IT" b="1" dirty="0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K, Mg </a:t>
            </a:r>
          </a:p>
          <a:p>
            <a:pPr algn="ctr"/>
            <a:r>
              <a:rPr lang="en-US" altLang="it-IT" b="1" dirty="0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 </a:t>
            </a:r>
            <a:r>
              <a:rPr lang="en-US" altLang="it-IT" b="1" dirty="0" err="1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Zinco</a:t>
            </a:r>
            <a:endParaRPr lang="en-US" altLang="it-IT" b="1" dirty="0">
              <a:solidFill>
                <a:schemeClr val="bg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7728001" y="4238365"/>
            <a:ext cx="4129919" cy="864091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it-IT" b="1" dirty="0" err="1">
                <a:solidFill>
                  <a:srgbClr val="FFFF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Carenza</a:t>
            </a:r>
            <a:r>
              <a:rPr lang="en-US" altLang="it-IT" b="1" dirty="0">
                <a:solidFill>
                  <a:srgbClr val="FFFF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US" altLang="it-IT" b="1" dirty="0" err="1">
                <a:solidFill>
                  <a:srgbClr val="FFFF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calcio</a:t>
            </a:r>
            <a:r>
              <a:rPr lang="en-US" altLang="it-IT" b="1" dirty="0">
                <a:solidFill>
                  <a:srgbClr val="FFFF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/>
            <a:r>
              <a:rPr lang="en-US" altLang="it-IT" b="1" dirty="0">
                <a:solidFill>
                  <a:srgbClr val="FFFF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 </a:t>
            </a:r>
            <a:r>
              <a:rPr lang="en-US" altLang="it-IT" b="1" dirty="0" err="1">
                <a:solidFill>
                  <a:srgbClr val="FFFF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vit</a:t>
            </a:r>
            <a:r>
              <a:rPr lang="en-US" altLang="it-IT" b="1" dirty="0">
                <a:solidFill>
                  <a:srgbClr val="FFFF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D</a:t>
            </a:r>
          </a:p>
        </p:txBody>
      </p:sp>
      <p:sp>
        <p:nvSpPr>
          <p:cNvPr id="18439" name="Oval 9"/>
          <p:cNvSpPr>
            <a:spLocks noChangeArrowheads="1"/>
          </p:cNvSpPr>
          <p:nvPr/>
        </p:nvSpPr>
        <p:spPr bwMode="auto">
          <a:xfrm>
            <a:off x="337920" y="4238366"/>
            <a:ext cx="4414081" cy="91737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it-IT" b="1" dirty="0" err="1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Carenza</a:t>
            </a:r>
            <a:r>
              <a:rPr lang="en-US" altLang="it-IT" b="1" dirty="0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b="1" dirty="0" err="1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altLang="it-IT" b="1" dirty="0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b="1" dirty="0" err="1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vitamine</a:t>
            </a:r>
            <a:endParaRPr lang="en-US" altLang="it-IT" b="1" dirty="0">
              <a:solidFill>
                <a:schemeClr val="bg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altLang="it-IT" b="1" dirty="0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it-IT" b="1" dirty="0" err="1">
                <a:solidFill>
                  <a:schemeClr val="bg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liposolubili</a:t>
            </a:r>
            <a:endParaRPr lang="en-US" altLang="it-IT" b="1" dirty="0">
              <a:solidFill>
                <a:schemeClr val="bg1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40" name="Oval 2"/>
          <p:cNvSpPr>
            <a:spLocks noChangeArrowheads="1"/>
          </p:cNvSpPr>
          <p:nvPr/>
        </p:nvSpPr>
        <p:spPr bwMode="auto">
          <a:xfrm>
            <a:off x="8081281" y="1863556"/>
            <a:ext cx="3934079" cy="80936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it-IT" b="1">
                <a:solidFill>
                  <a:srgbClr val="FFFF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Carenza di vit B1 </a:t>
            </a:r>
          </a:p>
        </p:txBody>
      </p:sp>
      <p:cxnSp>
        <p:nvCxnSpPr>
          <p:cNvPr id="18441" name="Connettore 2 17"/>
          <p:cNvCxnSpPr>
            <a:cxnSpLocks noChangeShapeType="1"/>
          </p:cNvCxnSpPr>
          <p:nvPr/>
        </p:nvCxnSpPr>
        <p:spPr bwMode="auto">
          <a:xfrm>
            <a:off x="6096001" y="4077069"/>
            <a:ext cx="0" cy="701353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442" name="Connettore 2 24"/>
          <p:cNvCxnSpPr>
            <a:cxnSpLocks noChangeShapeType="1"/>
          </p:cNvCxnSpPr>
          <p:nvPr/>
        </p:nvCxnSpPr>
        <p:spPr bwMode="auto">
          <a:xfrm>
            <a:off x="9360001" y="3861046"/>
            <a:ext cx="384000" cy="269308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443" name="Connettore 2 27"/>
          <p:cNvCxnSpPr>
            <a:cxnSpLocks noChangeShapeType="1"/>
          </p:cNvCxnSpPr>
          <p:nvPr/>
        </p:nvCxnSpPr>
        <p:spPr bwMode="auto">
          <a:xfrm flipH="1">
            <a:off x="2736001" y="3861046"/>
            <a:ext cx="576000" cy="269308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444" name="Connettore 2 29"/>
          <p:cNvCxnSpPr>
            <a:cxnSpLocks noChangeShapeType="1"/>
          </p:cNvCxnSpPr>
          <p:nvPr/>
        </p:nvCxnSpPr>
        <p:spPr bwMode="auto">
          <a:xfrm flipV="1">
            <a:off x="6096001" y="2079579"/>
            <a:ext cx="0" cy="701354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445" name="Connettore 2 31"/>
          <p:cNvCxnSpPr>
            <a:cxnSpLocks noChangeShapeType="1"/>
          </p:cNvCxnSpPr>
          <p:nvPr/>
        </p:nvCxnSpPr>
        <p:spPr bwMode="auto">
          <a:xfrm flipH="1" flipV="1">
            <a:off x="2544001" y="2564910"/>
            <a:ext cx="576000" cy="324034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446" name="Connettore 2 34"/>
          <p:cNvCxnSpPr>
            <a:cxnSpLocks noChangeShapeType="1"/>
          </p:cNvCxnSpPr>
          <p:nvPr/>
        </p:nvCxnSpPr>
        <p:spPr bwMode="auto">
          <a:xfrm flipV="1">
            <a:off x="9166080" y="2780933"/>
            <a:ext cx="289921" cy="162737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685441" y="2193351"/>
            <a:ext cx="5333760" cy="402522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25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7056001" y="1144921"/>
            <a:ext cx="4318079" cy="523639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646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646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prevalenza della </a:t>
            </a:r>
            <a:r>
              <a:rPr kumimoji="0" lang="it-IT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sarcopenia</a:t>
            </a:r>
            <a:r>
              <a:rPr kumimoji="0" lang="it-IT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8% nel pre intervento  salita a 1/3 dei pazienti ad un anno dalla sleeve </a:t>
            </a:r>
            <a:r>
              <a:rPr kumimoji="0" lang="it-IT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gastrectomy</a:t>
            </a:r>
            <a:endParaRPr kumimoji="0" lang="it-IT" sz="20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330240" y="499733"/>
            <a:ext cx="6435840" cy="3863925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081" y="4465910"/>
            <a:ext cx="11619840" cy="197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6884127" y="182880"/>
            <a:ext cx="5307873" cy="1109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2" b="0" i="0" u="sng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4"/>
              </a:rPr>
              <a:t>Obes</a:t>
            </a:r>
            <a:r>
              <a:rPr kumimoji="0" lang="it-IT" sz="1102" b="0" i="0" u="sng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4"/>
              </a:rPr>
              <a:t> </a:t>
            </a:r>
            <a:r>
              <a:rPr kumimoji="0" lang="it-IT" sz="1102" b="0" i="0" u="sng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4"/>
              </a:rPr>
              <a:t>Relat</a:t>
            </a:r>
            <a:r>
              <a:rPr kumimoji="0" lang="it-IT" sz="1102" b="0" i="0" u="sng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4"/>
              </a:rPr>
              <a:t> </a:t>
            </a:r>
            <a:r>
              <a:rPr kumimoji="0" lang="it-IT" sz="1102" b="0" i="0" u="sng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4"/>
              </a:rPr>
              <a:t>Dis</a:t>
            </a:r>
            <a:r>
              <a:rPr kumimoji="0" lang="it-IT" sz="1102" b="0" i="0" u="sng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4"/>
              </a:rPr>
              <a:t>.</a:t>
            </a:r>
            <a:r>
              <a:rPr kumimoji="0" lang="it-IT" sz="1102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2018 Jul;14(7):943-950. </a:t>
            </a:r>
            <a:endParaRPr kumimoji="0" lang="it-IT" sz="1102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2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Prevalence</a:t>
            </a:r>
            <a:r>
              <a:rPr kumimoji="0" lang="it-IT" sz="1102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</a:t>
            </a:r>
            <a:r>
              <a:rPr kumimoji="0" lang="it-IT" sz="1102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predictors</a:t>
            </a:r>
            <a:r>
              <a:rPr kumimoji="0" lang="it-IT" sz="1102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of </a:t>
            </a:r>
            <a:r>
              <a:rPr kumimoji="0" lang="it-IT" sz="1102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postoperative</a:t>
            </a:r>
            <a:r>
              <a:rPr kumimoji="0" lang="it-IT" sz="1102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it-IT" sz="1102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thiamine</a:t>
            </a:r>
            <a:r>
              <a:rPr kumimoji="0" lang="it-IT" sz="1102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it-IT" sz="1102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deficiency</a:t>
            </a:r>
            <a:r>
              <a:rPr kumimoji="0" lang="it-IT" sz="1102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</a:t>
            </a:r>
            <a:r>
              <a:rPr kumimoji="0" lang="it-IT" sz="1102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after</a:t>
            </a:r>
            <a:r>
              <a:rPr kumimoji="0" lang="it-IT" sz="1102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</a:t>
            </a:r>
            <a:r>
              <a:rPr kumimoji="0" lang="it-IT" sz="1102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vertical</a:t>
            </a:r>
            <a:r>
              <a:rPr kumimoji="0" lang="it-IT" sz="1102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sleeve </a:t>
            </a:r>
            <a:r>
              <a:rPr kumimoji="0" lang="it-IT" sz="1102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gastrectomy</a:t>
            </a:r>
            <a:r>
              <a:rPr kumimoji="0" lang="it-IT" sz="1102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it-IT" sz="1102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2" b="0" i="0" u="sng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5"/>
              </a:rPr>
              <a:t>Tang</a:t>
            </a:r>
            <a:r>
              <a:rPr kumimoji="0" lang="it-IT" sz="1102" b="0" i="0" u="sng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5"/>
              </a:rPr>
              <a:t> L</a:t>
            </a:r>
            <a:r>
              <a:rPr kumimoji="0" lang="it-IT" sz="1102" b="0" i="0" u="none" strike="noStrike" kern="1200" cap="none" spc="-1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r>
              <a:rPr kumimoji="0" lang="it-IT" sz="1102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 </a:t>
            </a:r>
            <a:r>
              <a:rPr kumimoji="0" lang="it-IT" sz="1102" b="0" i="0" u="sng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6"/>
              </a:rPr>
              <a:t>Alsulaim</a:t>
            </a:r>
            <a:r>
              <a:rPr kumimoji="0" lang="it-IT" sz="1102" b="0" i="0" u="sng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6"/>
              </a:rPr>
              <a:t> HA</a:t>
            </a:r>
            <a:r>
              <a:rPr kumimoji="0" lang="it-IT" sz="1102" b="0" i="0" u="none" strike="noStrike" kern="1200" cap="none" spc="-1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  <a:r>
              <a:rPr kumimoji="0" lang="it-IT" sz="1102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 </a:t>
            </a:r>
            <a:r>
              <a:rPr kumimoji="0" lang="it-IT" sz="1102" b="0" i="0" u="sng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7"/>
              </a:rPr>
              <a:t>Canner</a:t>
            </a:r>
            <a:r>
              <a:rPr kumimoji="0" lang="it-IT" sz="1102" b="0" i="0" u="sng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7"/>
              </a:rPr>
              <a:t> JK</a:t>
            </a:r>
            <a:r>
              <a:rPr kumimoji="0" lang="it-IT" sz="1102" b="0" i="0" u="none" strike="noStrike" kern="1200" cap="none" spc="-1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  <a:r>
              <a:rPr kumimoji="0" lang="it-IT" sz="1102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 </a:t>
            </a:r>
            <a:r>
              <a:rPr kumimoji="0" lang="it-IT" sz="1102" b="0" i="0" u="sng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8"/>
              </a:rPr>
              <a:t>Prokopowicz</a:t>
            </a:r>
            <a:r>
              <a:rPr kumimoji="0" lang="it-IT" sz="1102" b="0" i="0" u="sng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8"/>
              </a:rPr>
              <a:t> GP</a:t>
            </a:r>
            <a:r>
              <a:rPr kumimoji="0" lang="it-IT" sz="1102" b="0" i="0" u="none" strike="noStrike" kern="1200" cap="none" spc="-1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</a:t>
            </a:r>
            <a:r>
              <a:rPr kumimoji="0" lang="it-IT" sz="1102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 </a:t>
            </a:r>
            <a:r>
              <a:rPr kumimoji="0" lang="it-IT" sz="1102" b="0" i="0" u="sng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9"/>
              </a:rPr>
              <a:t>Steele</a:t>
            </a:r>
            <a:r>
              <a:rPr kumimoji="0" lang="it-IT" sz="1102" b="0" i="0" u="sng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9"/>
              </a:rPr>
              <a:t> KE</a:t>
            </a:r>
            <a:r>
              <a:rPr kumimoji="0" lang="it-IT" sz="1102" b="0" i="0" u="none" strike="noStrike" kern="1200" cap="none" spc="-1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</a:t>
            </a:r>
            <a:r>
              <a:rPr kumimoji="0" lang="it-IT" sz="1102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it-IT" sz="1102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2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2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471965" y="1198637"/>
            <a:ext cx="3788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“La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sarcopenia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è considerata una delle principali cause di fragilità</a:t>
            </a:r>
          </a:p>
        </p:txBody>
      </p:sp>
    </p:spTree>
    <p:extLst>
      <p:ext uri="{BB962C8B-B14F-4D97-AF65-F5344CB8AC3E}">
        <p14:creationId xmlns:p14="http://schemas.microsoft.com/office/powerpoint/2010/main" val="144711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FD3F8C3-070F-48BF-8B8E-06DA3B5D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31A0AA9-968F-4730-976C-02178E651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92914BC-C6D1-4244-9472-6249DE218482}"/>
              </a:ext>
            </a:extLst>
          </p:cNvPr>
          <p:cNvSpPr/>
          <p:nvPr/>
        </p:nvSpPr>
        <p:spPr>
          <a:xfrm>
            <a:off x="8071040" y="2975195"/>
            <a:ext cx="2592288" cy="2856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D91772B-BE08-4E9E-9E47-B98610A5A8DD}"/>
              </a:ext>
            </a:extLst>
          </p:cNvPr>
          <p:cNvSpPr/>
          <p:nvPr/>
        </p:nvSpPr>
        <p:spPr>
          <a:xfrm>
            <a:off x="1847528" y="616396"/>
            <a:ext cx="8208912" cy="539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Timing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799DEA1-9F2D-42B5-B1B7-611A547752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26052"/>
            <a:ext cx="10092224" cy="4644119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19D2A8A-64CB-494C-AC30-FF0CC12E4058}"/>
              </a:ext>
            </a:extLst>
          </p:cNvPr>
          <p:cNvSpPr/>
          <p:nvPr/>
        </p:nvSpPr>
        <p:spPr>
          <a:xfrm flipH="1">
            <a:off x="9222377" y="1619794"/>
            <a:ext cx="1619794" cy="172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7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3039" y="372706"/>
            <a:ext cx="7936783" cy="376089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it-IT" altLang="it-IT" b="1" dirty="0" smtClean="0">
                <a:solidFill>
                  <a:srgbClr val="002060"/>
                </a:solidFill>
              </a:rPr>
              <a:t>Farsi carico del follow-up del paziente obeso è un impegno notevole </a:t>
            </a:r>
            <a:endParaRPr lang="it-IT" altLang="it-IT" b="1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buNone/>
            </a:pPr>
            <a:r>
              <a:rPr lang="it-IT" altLang="it-IT" b="1" dirty="0" smtClean="0">
                <a:solidFill>
                  <a:srgbClr val="002060"/>
                </a:solidFill>
              </a:rPr>
              <a:t>in </a:t>
            </a:r>
            <a:r>
              <a:rPr lang="it-IT" altLang="it-IT" b="1" dirty="0" smtClean="0">
                <a:solidFill>
                  <a:srgbClr val="002060"/>
                </a:solidFill>
              </a:rPr>
              <a:t>termini di tempo spazio e risorse</a:t>
            </a:r>
            <a:r>
              <a:rPr lang="it-IT" altLang="it-IT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 eaLnBrk="1" hangingPunct="1">
              <a:buNone/>
            </a:pPr>
            <a:endParaRPr lang="it-IT" altLang="it-IT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it-IT" altLang="it-IT" dirty="0" smtClean="0">
                <a:solidFill>
                  <a:srgbClr val="002060"/>
                </a:solidFill>
              </a:rPr>
              <a:t>	100 interventi l’anno </a:t>
            </a:r>
          </a:p>
          <a:p>
            <a:pPr eaLnBrk="1" hangingPunct="1"/>
            <a:r>
              <a:rPr lang="it-IT" altLang="it-IT" dirty="0" smtClean="0">
                <a:solidFill>
                  <a:srgbClr val="002060"/>
                </a:solidFill>
              </a:rPr>
              <a:t>	3 visite di controllo l’anno</a:t>
            </a:r>
          </a:p>
          <a:p>
            <a:pPr eaLnBrk="1" hangingPunct="1"/>
            <a:r>
              <a:rPr lang="it-IT" altLang="it-IT" dirty="0" smtClean="0">
                <a:solidFill>
                  <a:srgbClr val="002060"/>
                </a:solidFill>
              </a:rPr>
              <a:t>	300 dopo il primo anno</a:t>
            </a:r>
          </a:p>
          <a:p>
            <a:pPr eaLnBrk="1" hangingPunct="1"/>
            <a:r>
              <a:rPr lang="it-IT" altLang="it-IT" dirty="0" smtClean="0">
                <a:solidFill>
                  <a:srgbClr val="002060"/>
                </a:solidFill>
              </a:rPr>
              <a:t>	1500 dopo 5 anni</a:t>
            </a:r>
          </a:p>
          <a:p>
            <a:pPr eaLnBrk="1" hangingPunct="1"/>
            <a:r>
              <a:rPr lang="it-IT" altLang="it-IT" dirty="0" smtClean="0">
                <a:solidFill>
                  <a:srgbClr val="002060"/>
                </a:solidFill>
              </a:rPr>
              <a:t>	2400 dopo 8 anni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587930" y="4889241"/>
            <a:ext cx="79928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follow-up nutrizionale 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permette di avere 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massimo beneficio dalla chirurgia bariatrica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il minimo rischio nutrizionale</a:t>
            </a:r>
            <a:endParaRPr lang="it-IT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3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purl.org/dc/dcmitype/"/>
    <ds:schemaRef ds:uri="http://schemas.microsoft.com/office/2006/metadata/properties"/>
    <ds:schemaRef ds:uri="http://purl.org/dc/terms/"/>
    <ds:schemaRef ds:uri="16c05727-aa75-4e4a-9b5f-8a80a1165891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824</TotalTime>
  <Words>292</Words>
  <Application>Microsoft Office PowerPoint</Application>
  <PresentationFormat>Widescreen</PresentationFormat>
  <Paragraphs>51</Paragraphs>
  <Slides>10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3" baseType="lpstr">
      <vt:lpstr>Arial Unicode MS</vt:lpstr>
      <vt:lpstr>Microsoft YaHei</vt:lpstr>
      <vt:lpstr>Arial</vt:lpstr>
      <vt:lpstr>Calibri</vt:lpstr>
      <vt:lpstr>Century Gothic</vt:lpstr>
      <vt:lpstr>Comic Sans MS</vt:lpstr>
      <vt:lpstr>Times New Roman</vt:lpstr>
      <vt:lpstr>Trebuchet MS</vt:lpstr>
      <vt:lpstr>Wingdings</vt:lpstr>
      <vt:lpstr>1_Office Theme</vt:lpstr>
      <vt:lpstr>2_RetrospectVTI</vt:lpstr>
      <vt:lpstr>RetrospectVTI</vt:lpstr>
      <vt:lpstr>Acrobat Document</vt:lpstr>
      <vt:lpstr>POTENZIARE  LA CULTURA DEL FOLLOW-UP</vt:lpstr>
      <vt:lpstr>Presentazione standard di PowerPoint</vt:lpstr>
      <vt:lpstr>RUOLO DEL FOLLOW-UP NUTRIZIONALE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Maria Grazia Carbonelli</cp:lastModifiedBy>
  <cp:revision>102</cp:revision>
  <dcterms:created xsi:type="dcterms:W3CDTF">2022-02-27T17:36:31Z</dcterms:created>
  <dcterms:modified xsi:type="dcterms:W3CDTF">2024-05-17T08:34:46Z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